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handoutMasterIdLst>
    <p:handoutMasterId r:id="rId104"/>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70" r:id="rId48"/>
    <p:sldId id="1026" r:id="rId49"/>
    <p:sldId id="1019" r:id="rId50"/>
    <p:sldId id="1028" r:id="rId51"/>
    <p:sldId id="1029" r:id="rId52"/>
    <p:sldId id="1025" r:id="rId53"/>
    <p:sldId id="1069"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66" r:id="rId67"/>
    <p:sldId id="985" r:id="rId68"/>
    <p:sldId id="1035" r:id="rId69"/>
    <p:sldId id="1055" r:id="rId70"/>
    <p:sldId id="1054" r:id="rId71"/>
    <p:sldId id="1057" r:id="rId72"/>
    <p:sldId id="1071" r:id="rId73"/>
    <p:sldId id="1075" r:id="rId74"/>
    <p:sldId id="1072" r:id="rId75"/>
    <p:sldId id="1058" r:id="rId76"/>
    <p:sldId id="1073" r:id="rId77"/>
    <p:sldId id="1062" r:id="rId78"/>
    <p:sldId id="1041" r:id="rId79"/>
    <p:sldId id="1042" r:id="rId80"/>
    <p:sldId id="1049" r:id="rId81"/>
    <p:sldId id="1050" r:id="rId82"/>
    <p:sldId id="1051" r:id="rId83"/>
    <p:sldId id="1063" r:id="rId84"/>
    <p:sldId id="1040" r:id="rId85"/>
    <p:sldId id="1074" r:id="rId86"/>
    <p:sldId id="1031" r:id="rId87"/>
    <p:sldId id="268" r:id="rId88"/>
    <p:sldId id="974" r:id="rId89"/>
    <p:sldId id="269" r:id="rId90"/>
    <p:sldId id="1077" r:id="rId91"/>
    <p:sldId id="1078" r:id="rId92"/>
    <p:sldId id="1079" r:id="rId93"/>
    <p:sldId id="1080" r:id="rId94"/>
    <p:sldId id="1065" r:id="rId95"/>
    <p:sldId id="1059" r:id="rId96"/>
    <p:sldId id="1076" r:id="rId97"/>
    <p:sldId id="1060" r:id="rId98"/>
    <p:sldId id="1081" r:id="rId99"/>
    <p:sldId id="1068" r:id="rId100"/>
    <p:sldId id="1061" r:id="rId101"/>
    <p:sldId id="1064"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9"/>
    <p:restoredTop sz="94775"/>
  </p:normalViewPr>
  <p:slideViewPr>
    <p:cSldViewPr snapToGrid="0" snapToObjects="1">
      <p:cViewPr>
        <p:scale>
          <a:sx n="110" d="100"/>
          <a:sy n="110" d="100"/>
        </p:scale>
        <p:origin x="136" y="12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2" d="100"/>
        <a:sy n="102"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2/1/22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107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84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9211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88140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974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61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1339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2755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6931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68699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2/1/22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2/1/22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2/1/22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2/1/22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2/1/22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2/1/22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2/1/22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2/1/22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2/1/22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2/1/22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2/1/22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2/1/22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9.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9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3.png"/></Relationships>
</file>

<file path=ppt/slides/_rels/slide9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4.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6.jpeg"/></Relationships>
</file>

<file path=ppt/slides/_rels/slide9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166.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1.png"/><Relationship Id="rId17" Type="http://schemas.openxmlformats.org/officeDocument/2006/relationships/image" Target="../media/image115.png"/><Relationship Id="rId25" Type="http://schemas.openxmlformats.org/officeDocument/2006/relationships/image" Target="../media/image431.png"/><Relationship Id="rId2" Type="http://schemas.openxmlformats.org/officeDocument/2006/relationships/notesSlide" Target="../notesSlides/notesSlide62.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1.png"/><Relationship Id="rId24" Type="http://schemas.openxmlformats.org/officeDocument/2006/relationships/image" Target="../media/image421.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0.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0.png"/></Relationships>
</file>

<file path=ppt/slides/_rels/slide9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0.png"/><Relationship Id="rId18" Type="http://schemas.openxmlformats.org/officeDocument/2006/relationships/image" Target="../media/image530.png"/><Relationship Id="rId26" Type="http://schemas.openxmlformats.org/officeDocument/2006/relationships/image" Target="../media/image169.png"/><Relationship Id="rId21" Type="http://schemas.openxmlformats.org/officeDocument/2006/relationships/image" Target="../media/image330.png"/><Relationship Id="rId7" Type="http://schemas.openxmlformats.org/officeDocument/2006/relationships/image" Target="../media/image420.png"/><Relationship Id="rId12" Type="http://schemas.openxmlformats.org/officeDocument/2006/relationships/image" Target="../media/image470.png"/><Relationship Id="rId17" Type="http://schemas.openxmlformats.org/officeDocument/2006/relationships/image" Target="../media/image520.png"/><Relationship Id="rId25" Type="http://schemas.openxmlformats.org/officeDocument/2006/relationships/image" Target="../media/image610.png"/><Relationship Id="rId2" Type="http://schemas.openxmlformats.org/officeDocument/2006/relationships/notesSlide" Target="../notesSlides/notesSlide65.xml"/><Relationship Id="rId16" Type="http://schemas.openxmlformats.org/officeDocument/2006/relationships/image" Target="../media/image510.png"/><Relationship Id="rId20" Type="http://schemas.openxmlformats.org/officeDocument/2006/relationships/image" Target="../media/image550.png"/><Relationship Id="rId1" Type="http://schemas.openxmlformats.org/officeDocument/2006/relationships/slideLayout" Target="../slideLayouts/slideLayout1.xml"/><Relationship Id="rId11" Type="http://schemas.openxmlformats.org/officeDocument/2006/relationships/image" Target="../media/image460.png"/><Relationship Id="rId24" Type="http://schemas.openxmlformats.org/officeDocument/2006/relationships/image" Target="../media/image590.png"/><Relationship Id="rId15" Type="http://schemas.openxmlformats.org/officeDocument/2006/relationships/image" Target="../media/image500.png"/><Relationship Id="rId23" Type="http://schemas.openxmlformats.org/officeDocument/2006/relationships/image" Target="../media/image580.png"/><Relationship Id="rId10" Type="http://schemas.openxmlformats.org/officeDocument/2006/relationships/image" Target="../media/image450.png"/><Relationship Id="rId19" Type="http://schemas.openxmlformats.org/officeDocument/2006/relationships/image" Target="../media/image540.png"/><Relationship Id="rId9" Type="http://schemas.openxmlformats.org/officeDocument/2006/relationships/image" Target="../media/image440.png"/><Relationship Id="rId14" Type="http://schemas.openxmlformats.org/officeDocument/2006/relationships/image" Target="../media/image490.png"/><Relationship Id="rId22" Type="http://schemas.openxmlformats.org/officeDocument/2006/relationships/image" Target="../media/image570.png"/><Relationship Id="rId27" Type="http://schemas.openxmlformats.org/officeDocument/2006/relationships/image" Target="../media/image173.png"/></Relationships>
</file>

<file path=ppt/slides/_rels/slide9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75.png"/></Relationships>
</file>

<file path=ppt/slides/_rels/slide99.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1.png"/><Relationship Id="rId3" Type="http://schemas.openxmlformats.org/officeDocument/2006/relationships/image" Target="../media/image643.png"/><Relationship Id="rId21" Type="http://schemas.openxmlformats.org/officeDocument/2006/relationships/image" Target="../media/image710.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1.png"/><Relationship Id="rId2" Type="http://schemas.openxmlformats.org/officeDocument/2006/relationships/notesSlide" Target="../notesSlides/notesSlide67.xml"/><Relationship Id="rId16" Type="http://schemas.openxmlformats.org/officeDocument/2006/relationships/image" Target="../media/image661.png"/><Relationship Id="rId20" Type="http://schemas.openxmlformats.org/officeDocument/2006/relationships/image" Target="../media/image70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2.png"/><Relationship Id="rId19" Type="http://schemas.openxmlformats.org/officeDocument/2006/relationships/image" Target="../media/image690.png"/><Relationship Id="rId4" Type="http://schemas.openxmlformats.org/officeDocument/2006/relationships/image" Target="../media/image371.png"/><Relationship Id="rId9" Type="http://schemas.openxmlformats.org/officeDocument/2006/relationships/image" Target="../media/image642.png"/><Relationship Id="rId14" Type="http://schemas.openxmlformats.org/officeDocument/2006/relationships/image" Target="../media/image6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5076558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409808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7549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05831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37065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80997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9558" y="2314172"/>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387772" y="1004035"/>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1337204" y="4157938"/>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1337204" y="4157938"/>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7886902" y="1949354"/>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76</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7886357" y="242068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1325052" y="2076257"/>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1325052" y="2076257"/>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
        <p:nvSpPr>
          <p:cNvPr id="4" name="TextBox 3">
            <a:extLst>
              <a:ext uri="{FF2B5EF4-FFF2-40B4-BE49-F238E27FC236}">
                <a16:creationId xmlns:a16="http://schemas.microsoft.com/office/drawing/2014/main" id="{5C35F94F-728D-954D-836A-C48DB13FB548}"/>
              </a:ext>
            </a:extLst>
          </p:cNvPr>
          <p:cNvSpPr txBox="1"/>
          <p:nvPr/>
        </p:nvSpPr>
        <p:spPr>
          <a:xfrm>
            <a:off x="2142997" y="2313542"/>
            <a:ext cx="8686584" cy="830997"/>
          </a:xfrm>
          <a:prstGeom prst="rect">
            <a:avLst/>
          </a:prstGeom>
          <a:noFill/>
        </p:spPr>
        <p:txBody>
          <a:bodyPr wrap="square" rtlCol="0">
            <a:spAutoFit/>
          </a:bodyPr>
          <a:lstStyle/>
          <a:p>
            <a:pPr algn="ctr"/>
            <a:r>
              <a:rPr lang="en-US" sz="4800" dirty="0"/>
              <a:t>Coupling and transistor models</a:t>
            </a:r>
          </a:p>
        </p:txBody>
      </p:sp>
    </p:spTree>
    <p:extLst>
      <p:ext uri="{BB962C8B-B14F-4D97-AF65-F5344CB8AC3E}">
        <p14:creationId xmlns:p14="http://schemas.microsoft.com/office/powerpoint/2010/main" val="2534285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260891" y="939737"/>
                <a:ext cx="6334539" cy="5932824"/>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260891" y="939737"/>
                <a:ext cx="6334539" cy="5932824"/>
              </a:xfrm>
              <a:prstGeom prst="rect">
                <a:avLst/>
              </a:prstGeom>
              <a:blipFill>
                <a:blip r:embed="rId3"/>
                <a:stretch>
                  <a:fillRect l="-600" t="-214"/>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8057338" y="1362073"/>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974081" y="3285000"/>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51988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357809" y="925172"/>
                <a:ext cx="6334539" cy="5932824"/>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57809" y="925172"/>
                <a:ext cx="6334539" cy="5932824"/>
              </a:xfrm>
              <a:prstGeom prst="rect">
                <a:avLst/>
              </a:prstGeom>
              <a:blipFill>
                <a:blip r:embed="rId3"/>
                <a:stretch>
                  <a:fillRect l="-8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6FCCFDF-AA76-FB43-8D14-B65139748EBC}"/>
              </a:ext>
            </a:extLst>
          </p:cNvPr>
          <p:cNvGrpSpPr/>
          <p:nvPr/>
        </p:nvGrpSpPr>
        <p:grpSpPr>
          <a:xfrm>
            <a:off x="9495670" y="614285"/>
            <a:ext cx="2180919" cy="1524237"/>
            <a:chOff x="8758918" y="4256291"/>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9990419" y="47391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9990416" y="5441863"/>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139331" y="4738898"/>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9615676" y="43665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211479" y="5475728"/>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332" name="TextBox 331">
                  <a:extLst>
                    <a:ext uri="{FF2B5EF4-FFF2-40B4-BE49-F238E27FC236}">
                      <a16:creationId xmlns:a16="http://schemas.microsoft.com/office/drawing/2014/main" id="{62A9174F-EE8D-7349-A36E-26540C27E66D}"/>
                    </a:ext>
                  </a:extLst>
                </p:cNvPr>
                <p:cNvSpPr txBox="1"/>
                <p:nvPr/>
              </p:nvSpPr>
              <p:spPr>
                <a:xfrm>
                  <a:off x="9139331" y="4256291"/>
                  <a:ext cx="11829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139331" y="4256291"/>
                  <a:ext cx="118290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3" name="TextBox 332">
                  <a:extLst>
                    <a:ext uri="{FF2B5EF4-FFF2-40B4-BE49-F238E27FC236}">
                      <a16:creationId xmlns:a16="http://schemas.microsoft.com/office/drawing/2014/main" id="{629DA704-4699-1D4D-879F-1E9CD2C1E4B6}"/>
                    </a:ext>
                  </a:extLst>
                </p:cNvPr>
                <p:cNvSpPr txBox="1"/>
                <p:nvPr/>
              </p:nvSpPr>
              <p:spPr>
                <a:xfrm>
                  <a:off x="9756934" y="4928226"/>
                  <a:ext cx="11829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9756934" y="4928226"/>
                  <a:ext cx="118290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4" name="TextBox 333">
                  <a:extLst>
                    <a:ext uri="{FF2B5EF4-FFF2-40B4-BE49-F238E27FC236}">
                      <a16:creationId xmlns:a16="http://schemas.microsoft.com/office/drawing/2014/main" id="{A97D7504-881A-4D4C-BF47-C561D8077E8D}"/>
                    </a:ext>
                  </a:extLst>
                </p:cNvPr>
                <p:cNvSpPr txBox="1"/>
                <p:nvPr/>
              </p:nvSpPr>
              <p:spPr>
                <a:xfrm>
                  <a:off x="8758918" y="4936836"/>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8758918" y="4936836"/>
                  <a:ext cx="511629" cy="369332"/>
                </a:xfrm>
                <a:prstGeom prst="rect">
                  <a:avLst/>
                </a:prstGeom>
                <a:blipFill>
                  <a:blip r:embed="rId6"/>
                  <a:stretch>
                    <a:fillRect/>
                  </a:stretch>
                </a:blipFill>
              </p:spPr>
              <p:txBody>
                <a:bodyPr/>
                <a:lstStyle/>
                <a:p>
                  <a:r>
                    <a:rPr lang="en-US">
                      <a:noFill/>
                    </a:rPr>
                    <a:t> </a:t>
                  </a:r>
                </a:p>
              </p:txBody>
            </p:sp>
          </mc:Fallback>
        </mc:AlternateContent>
      </p:grpSp>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9"/>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1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1640425"/>
            <a:ext cx="62248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2261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161576" y="1160623"/>
                <a:ext cx="6334539" cy="1362658"/>
              </a:xfrm>
              <a:prstGeom prst="rect">
                <a:avLst/>
              </a:prstGeom>
              <a:noFill/>
            </p:spPr>
            <p:txBody>
              <a:bodyPr wrap="square" rtlCol="0">
                <a:noAutofit/>
              </a:bodyPr>
              <a:lstStyle/>
              <a:p>
                <a:pPr marL="285750" indent="-285750">
                  <a:buFont typeface="Arial" panose="020B0604020202020204" pitchFamily="34" charset="0"/>
                  <a:buChar char="•"/>
                </a:pPr>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𝑅𝐶</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𝑇</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B: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𝑅𝐶</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𝑇</m:t>
                    </m:r>
                  </m:oMath>
                </a14:m>
                <a:endParaRPr lang="en-US" dirty="0">
                  <a:ea typeface="Cambria Math" panose="02040503050406030204" pitchFamily="18" charset="0"/>
                </a:endParaRPr>
              </a:p>
              <a:p>
                <a:pPr marL="285750" indent="-285750">
                  <a:buFont typeface="Arial" panose="020B0604020202020204" pitchFamily="34" charset="0"/>
                  <a:buChar char="•"/>
                </a:pPr>
                <a:endParaRPr lang="en-US" dirty="0">
                  <a:ea typeface="Cambria Math" panose="02040503050406030204" pitchFamily="18" charset="0"/>
                </a:endParaRPr>
              </a:p>
              <a:p>
                <a:pPr marL="285750" indent="-285750">
                  <a:buFont typeface="Arial" panose="020B0604020202020204" pitchFamily="34" charset="0"/>
                  <a:buChar char="•"/>
                </a:pPr>
                <a:endParaRPr lang="en-US" dirty="0">
                  <a:ea typeface="Cambria Math" panose="02040503050406030204" pitchFamily="18" charset="0"/>
                </a:endParaRPr>
              </a:p>
              <a:p>
                <a:pPr marL="285750" indent="-285750">
                  <a:buFont typeface="Arial" panose="020B0604020202020204" pitchFamily="34" charset="0"/>
                  <a:buChar char="•"/>
                </a:pPr>
                <a:r>
                  <a:rPr lang="en-US"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61576" y="1160623"/>
                <a:ext cx="6334539" cy="1362658"/>
              </a:xfrm>
              <a:prstGeom prst="rect">
                <a:avLst/>
              </a:prstGeom>
              <a:blipFill>
                <a:blip r:embed="rId3"/>
                <a:stretch>
                  <a:fillRect l="-600" t="-1852" b="-1481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86805"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2333"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7509328"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8343879"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880711"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880711" y="1565133"/>
                <a:ext cx="7245042" cy="2315011"/>
              </a:xfrm>
              <a:prstGeom prst="rect">
                <a:avLst/>
              </a:prstGeom>
              <a:blipFill>
                <a:blip r:embed="rId18"/>
                <a:stretch>
                  <a:fillRect l="-52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1027085" y="3356220"/>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4685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342191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endParaRPr lang="en-US" dirty="0"/>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1193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460124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999023" y="3039087"/>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221313" y="1210235"/>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89612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896125" y="2590498"/>
                  <a:ext cx="633999" cy="369332"/>
                </a:xfrm>
                <a:prstGeom prst="rect">
                  <a:avLst/>
                </a:prstGeom>
                <a:blipFill>
                  <a:blip r:embed="rId2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38636"/>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46FE2E7-0816-574C-A7C0-86894C758606}"/>
                  </a:ext>
                </a:extLst>
              </p:cNvPr>
              <p:cNvSpPr txBox="1"/>
              <p:nvPr/>
            </p:nvSpPr>
            <p:spPr>
              <a:xfrm>
                <a:off x="929360" y="1303770"/>
                <a:ext cx="3833856"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m:rPr>
                        <m:sty m:val="p"/>
                      </m:rPr>
                      <a:rPr lang="el-GR" b="0" i="1" smtClean="0">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𝑜𝑢𝑡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endParaRPr lang="en-US" dirty="0"/>
              </a:p>
            </p:txBody>
          </p:sp>
        </mc:Choice>
        <mc:Fallback>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929360" y="1303770"/>
                <a:ext cx="3833856" cy="1999067"/>
              </a:xfrm>
              <a:prstGeom prst="rect">
                <a:avLst/>
              </a:prstGeom>
              <a:blipFill>
                <a:blip r:embed="rId27"/>
                <a:stretch>
                  <a:fillRect l="-660"/>
                </a:stretch>
              </a:blipFill>
            </p:spPr>
            <p:txBody>
              <a:bodyPr/>
              <a:lstStyle/>
              <a:p>
                <a:r>
                  <a:rPr lang="en-US">
                    <a:noFill/>
                  </a:rPr>
                  <a:t> </a:t>
                </a:r>
              </a:p>
            </p:txBody>
          </p:sp>
        </mc:Fallback>
      </mc:AlternateContent>
    </p:spTree>
    <p:extLst>
      <p:ext uri="{BB962C8B-B14F-4D97-AF65-F5344CB8AC3E}">
        <p14:creationId xmlns:p14="http://schemas.microsoft.com/office/powerpoint/2010/main" val="771715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264" y="1285013"/>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19BB7D2-8170-9042-A046-ECC2A213216C}"/>
                  </a:ext>
                </a:extLst>
              </p:cNvPr>
              <p:cNvSpPr txBox="1"/>
              <p:nvPr/>
            </p:nvSpPr>
            <p:spPr>
              <a:xfrm>
                <a:off x="185530" y="1111184"/>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185530" y="1111184"/>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921166" y="172191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921166" y="1721915"/>
                <a:ext cx="4679130" cy="3851834"/>
              </a:xfrm>
              <a:prstGeom prst="rect">
                <a:avLst/>
              </a:prstGeom>
              <a:blipFill>
                <a:blip r:embed="rId3"/>
                <a:stretch>
                  <a:fillRect l="-811" t="-65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582092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8573</TotalTime>
  <Words>8103</Words>
  <Application>Microsoft Macintosh PowerPoint</Application>
  <PresentationFormat>Widescreen</PresentationFormat>
  <Paragraphs>1870</Paragraphs>
  <Slides>101</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PowerPoint Presentation</vt:lpstr>
      <vt:lpstr>Some filter transfer functions</vt:lpstr>
      <vt:lpstr>Feedback networks</vt:lpstr>
      <vt:lpstr>PowerPoint Presentation</vt:lpstr>
      <vt:lpstr>More Oscillators</vt:lpstr>
      <vt:lpstr>More Oscillators</vt:lpstr>
      <vt:lpstr>RF Amp</vt:lpstr>
      <vt:lpstr>PLL</vt:lpstr>
      <vt:lpstr>PLL FM detector</vt:lpstr>
      <vt:lpstr>PowerPoint Presentation</vt:lpstr>
      <vt:lpstr>PowerPoint Presentation</vt:lpstr>
      <vt:lpstr>Another antenna model</vt:lpstr>
      <vt:lpstr>PowerPoint Presentation</vt:lpstr>
      <vt:lpstr>Morse</vt:lpstr>
      <vt:lpstr>Component data</vt:lpstr>
      <vt:lpstr>Color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1119</cp:revision>
  <dcterms:created xsi:type="dcterms:W3CDTF">2021-07-06T18:24:07Z</dcterms:created>
  <dcterms:modified xsi:type="dcterms:W3CDTF">2022-02-02T01:08:00Z</dcterms:modified>
</cp:coreProperties>
</file>